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21"/>
  </p:notesMasterIdLst>
  <p:sldIdLst>
    <p:sldId id="292" r:id="rId5"/>
    <p:sldId id="1305" r:id="rId6"/>
    <p:sldId id="352" r:id="rId7"/>
    <p:sldId id="1300" r:id="rId8"/>
    <p:sldId id="1284" r:id="rId9"/>
    <p:sldId id="1285" r:id="rId10"/>
    <p:sldId id="1286" r:id="rId11"/>
    <p:sldId id="1287" r:id="rId12"/>
    <p:sldId id="1292" r:id="rId13"/>
    <p:sldId id="1293" r:id="rId14"/>
    <p:sldId id="1306" r:id="rId15"/>
    <p:sldId id="1294" r:id="rId16"/>
    <p:sldId id="1295" r:id="rId17"/>
    <p:sldId id="1297" r:id="rId18"/>
    <p:sldId id="1288" r:id="rId19"/>
    <p:sldId id="1249" r:id="rId20"/>
  </p:sldIdLst>
  <p:sldSz cx="9144000" cy="5143500" type="screen16x9"/>
  <p:notesSz cx="6858000" cy="9144000"/>
  <p:custShowLst>
    <p:custShow name="Custom Show 1" id="0">
      <p:sldLst>
        <p:sld r:id="rId5"/>
        <p:sld r:id="rId7"/>
        <p:sld r:id="rId8"/>
        <p:sld r:id="rId9"/>
        <p:sld r:id="rId11"/>
      </p:sldLst>
    </p:custShow>
  </p:custShow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612" userDrawn="1">
          <p15:clr>
            <a:srgbClr val="A4A3A4"/>
          </p15:clr>
        </p15:guide>
        <p15:guide id="2" pos="144" userDrawn="1">
          <p15:clr>
            <a:srgbClr val="A4A3A4"/>
          </p15:clr>
        </p15:guide>
        <p15:guide id="3" orient="horz" pos="876" userDrawn="1">
          <p15:clr>
            <a:srgbClr val="A4A3A4"/>
          </p15:clr>
        </p15:guide>
      </p15:sldGuideLst>
    </p:ext>
    <p: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xmlns="" r:id="rId220"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51BA"/>
    <a:srgbClr val="213264"/>
    <a:srgbClr val="213164"/>
    <a:srgbClr val="213163"/>
    <a:srgbClr val="841910"/>
    <a:srgbClr val="DFDDFB"/>
    <a:srgbClr val="E3E1FB"/>
    <a:srgbClr val="FFAB40"/>
    <a:srgbClr val="FFFFFF"/>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410EFA8-133E-C6F0-4BF0-CA553FAF2DD6}" v="4" dt="2024-04-01T08:18:52.423"/>
    <p1510:client id="{EC8EA0C5-BD5F-4302-91C7-5AB04215853C}" v="5" dt="2024-04-01T08:17:11.322"/>
    <p1510:client id="{F9605AE3-8B2D-ECAA-E135-55D4A33FAE2F}" v="15" dt="2024-04-01T06:55:39.45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927" autoAdjust="0"/>
    <p:restoredTop sz="94660"/>
  </p:normalViewPr>
  <p:slideViewPr>
    <p:cSldViewPr snapToGrid="0">
      <p:cViewPr varScale="1">
        <p:scale>
          <a:sx n="107" d="100"/>
          <a:sy n="107" d="100"/>
        </p:scale>
        <p:origin x="1018" y="67"/>
      </p:cViewPr>
      <p:guideLst>
        <p:guide orient="horz" pos="612"/>
        <p:guide pos="144"/>
        <p:guide orient="horz" pos="87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notesMaster" Target="notesMasters/notesMaster1.xml"/><Relationship Id="rId222"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2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20" Type="http://customschemas.google.com/relationships/presentationmetadata" Target="metadata"/><Relationship Id="rId225"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slide" Target="slides/slide15.xml"/><Relationship Id="rId22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3"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E7D7BE-B1CD-41F1-9DDE-F3BBBC55BBFD}"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2660E8EA-4C38-4480-80FB-2EE5BA6984B3}" type="pres">
      <dgm:prSet presAssocID="{9CE7D7BE-B1CD-41F1-9DDE-F3BBBC55BBFD}" presName="Name0" presStyleCnt="0">
        <dgm:presLayoutVars>
          <dgm:chMax val="11"/>
          <dgm:chPref val="11"/>
          <dgm:dir/>
          <dgm:resizeHandles/>
        </dgm:presLayoutVars>
      </dgm:prSet>
      <dgm:spPr/>
    </dgm:pt>
  </dgm:ptLst>
  <dgm:cxnLst>
    <dgm:cxn modelId="{C84E9C6A-95CD-430E-B250-50748F350F7D}" type="presOf" srcId="{9CE7D7BE-B1CD-41F1-9DDE-F3BBBC55BBFD}" destId="{2660E8EA-4C38-4480-80FB-2EE5BA6984B3}" srcOrd="0"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extLst>
      <p:ext uri="{BB962C8B-B14F-4D97-AF65-F5344CB8AC3E}">
        <p14:creationId xmlns:p14="http://schemas.microsoft.com/office/powerpoint/2010/main" val="1272307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0" algn="l">
              <a:lnSpc>
                <a:spcPct val="100000"/>
              </a:lnSpc>
              <a:spcBef>
                <a:spcPts val="0"/>
              </a:spcBef>
              <a:spcAft>
                <a:spcPts val="0"/>
              </a:spcAft>
              <a:buSzPts val="1100"/>
              <a:buNone/>
            </a:pPr>
            <a:endParaRPr lang="en"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93475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81168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249617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458256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453239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671224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246731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48123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4/7/2024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MT"/>
                <a:cs typeface="Arial M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800" b="0" i="0">
                <a:solidFill>
                  <a:schemeClr val="tx1"/>
                </a:solidFill>
                <a:latin typeface="Arial MT"/>
                <a:cs typeface="Arial MT"/>
              </a:defRPr>
            </a:lvl1pPr>
          </a:lstStyle>
          <a:p>
            <a:pPr marL="12700">
              <a:lnSpc>
                <a:spcPct val="100000"/>
              </a:lnSpc>
              <a:spcBef>
                <a:spcPts val="25"/>
              </a:spcBef>
            </a:pPr>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3FD61DA6-D9C3-4FDE-8A87-022315D71125}" type="datetime1">
              <a:rPr lang="en-US" smtClean="0"/>
              <a:t>4/7/2024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837878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8" name="Rectangle 7">
            <a:extLst>
              <a:ext uri="{FF2B5EF4-FFF2-40B4-BE49-F238E27FC236}">
                <a16:creationId xmlns:a16="http://schemas.microsoft.com/office/drawing/2014/main" id="{9759FAC2-2004-4EAC-FA79-8395FA9E5834}"/>
              </a:ext>
            </a:extLst>
          </p:cNvPr>
          <p:cNvSpPr/>
          <p:nvPr userDrawn="1"/>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110;p4" descr="A close up of a sign&#10;&#10;Description automatically generated">
            <a:extLst>
              <a:ext uri="{FF2B5EF4-FFF2-40B4-BE49-F238E27FC236}">
                <a16:creationId xmlns:a16="http://schemas.microsoft.com/office/drawing/2014/main" id="{CE849A3B-BCF0-B774-F89E-81965C71F93E}"/>
              </a:ext>
            </a:extLst>
          </p:cNvPr>
          <p:cNvPicPr preferRelativeResize="0"/>
          <p:nvPr userDrawn="1"/>
        </p:nvPicPr>
        <p:blipFill rotWithShape="1">
          <a:blip r:embed="rId13">
            <a:alphaModFix/>
          </a:blip>
          <a:srcRect/>
          <a:stretch/>
        </p:blipFill>
        <p:spPr>
          <a:xfrm>
            <a:off x="7799751" y="88917"/>
            <a:ext cx="1233874" cy="412476"/>
          </a:xfrm>
          <a:prstGeom prst="rect">
            <a:avLst/>
          </a:prstGeom>
          <a:noFill/>
          <a:ln>
            <a:noFill/>
          </a:ln>
        </p:spPr>
      </p:pic>
      <p:sp>
        <p:nvSpPr>
          <p:cNvPr id="2" name="Rectangle 1">
            <a:extLst>
              <a:ext uri="{FF2B5EF4-FFF2-40B4-BE49-F238E27FC236}">
                <a16:creationId xmlns:a16="http://schemas.microsoft.com/office/drawing/2014/main" id="{5DA41203-56BE-577E-A8C1-98B09B515AAC}"/>
              </a:ext>
            </a:extLst>
          </p:cNvPr>
          <p:cNvSpPr/>
          <p:nvPr userDrawn="1"/>
        </p:nvSpPr>
        <p:spPr>
          <a:xfrm>
            <a:off x="7594600" y="82567"/>
            <a:ext cx="165100" cy="412476"/>
          </a:xfrm>
          <a:prstGeom prst="rect">
            <a:avLst/>
          </a:prstGeom>
          <a:solidFill>
            <a:srgbClr val="8419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113AE749-D756-44D4-7512-5A64C3448524}"/>
              </a:ext>
            </a:extLst>
          </p:cNvPr>
          <p:cNvSpPr/>
          <p:nvPr userDrawn="1"/>
        </p:nvSpPr>
        <p:spPr>
          <a:xfrm>
            <a:off x="7440249" y="82567"/>
            <a:ext cx="103551" cy="412476"/>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7AC47A97-ED2C-01CD-35B7-62DB0980AD76}"/>
              </a:ext>
            </a:extLst>
          </p:cNvPr>
          <p:cNvSpPr/>
          <p:nvPr userDrawn="1"/>
        </p:nvSpPr>
        <p:spPr>
          <a:xfrm>
            <a:off x="0" y="5086350"/>
            <a:ext cx="9144000" cy="69850"/>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005834B6-17D2-3D0A-58FC-6B1CA1321EBB}"/>
              </a:ext>
            </a:extLst>
          </p:cNvPr>
          <p:cNvSpPr/>
          <p:nvPr userDrawn="1"/>
        </p:nvSpPr>
        <p:spPr>
          <a:xfrm>
            <a:off x="0" y="88917"/>
            <a:ext cx="7283428" cy="406126"/>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4563F94C-8FC4-4D17-213C-5A08DC1A14F1}"/>
              </a:ext>
            </a:extLst>
          </p:cNvPr>
          <p:cNvSpPr txBox="1"/>
          <p:nvPr userDrawn="1"/>
        </p:nvSpPr>
        <p:spPr>
          <a:xfrm>
            <a:off x="92480" y="105826"/>
            <a:ext cx="3953740" cy="369332"/>
          </a:xfrm>
          <a:prstGeom prst="rect">
            <a:avLst/>
          </a:prstGeom>
          <a:noFill/>
        </p:spPr>
        <p:txBody>
          <a:bodyPr wrap="square" rtlCol="0">
            <a:spAutoFit/>
          </a:bodyPr>
          <a:lstStyle/>
          <a:p>
            <a:r>
              <a:rPr lang="en-US" sz="1800" b="0">
                <a:solidFill>
                  <a:schemeClr val="bg1"/>
                </a:solidFill>
              </a:rPr>
              <a:t>Next Gen Employability Program</a:t>
            </a:r>
          </a:p>
        </p:txBody>
      </p:sp>
    </p:spTree>
  </p:cSld>
  <p:clrMap bg1="lt1" tx1="dk1" bg2="dk2" tx2="lt2" accent1="accent1" accent2="accent2" accent3="accent3" accent4="accent4" accent5="accent5" accent6="accent6" hlink="hlink" folHlink="folHlink"/>
  <p:sldLayoutIdLst>
    <p:sldLayoutId id="2147483666" r:id="rId1"/>
    <p:sldLayoutId id="2147483654" r:id="rId2"/>
    <p:sldLayoutId id="2147483668" r:id="rId3"/>
    <p:sldLayoutId id="2147483669" r:id="rId4"/>
    <p:sldLayoutId id="2147483670" r:id="rId5"/>
    <p:sldLayoutId id="2147483656" r:id="rId6"/>
    <p:sldLayoutId id="2147483657" r:id="rId7"/>
    <p:sldLayoutId id="2147483659" r:id="rId8"/>
    <p:sldLayoutId id="2147483674" r:id="rId9"/>
    <p:sldLayoutId id="2147483687" r:id="rId10"/>
    <p:sldLayoutId id="214748370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8.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5236A7EE-63C5-F101-791D-20DB74487B5F}"/>
              </a:ext>
            </a:extLst>
          </p:cNvPr>
          <p:cNvSpPr/>
          <p:nvPr/>
        </p:nvSpPr>
        <p:spPr>
          <a:xfrm>
            <a:off x="0" y="0"/>
            <a:ext cx="9144000" cy="5143500"/>
          </a:xfrm>
          <a:prstGeom prst="rect">
            <a:avLst/>
          </a:prstGeom>
          <a:solidFill>
            <a:srgbClr val="DFDD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7" name="Picture 26" descr="A white circle in the sky&#10;&#10;Description automatically generated">
            <a:extLst>
              <a:ext uri="{FF2B5EF4-FFF2-40B4-BE49-F238E27FC236}">
                <a16:creationId xmlns:a16="http://schemas.microsoft.com/office/drawing/2014/main" id="{1D208048-E027-53B8-75D2-1A56790EAEA4}"/>
              </a:ext>
            </a:extLst>
          </p:cNvPr>
          <p:cNvPicPr>
            <a:picLocks noChangeAspect="1"/>
          </p:cNvPicPr>
          <p:nvPr/>
        </p:nvPicPr>
        <p:blipFill rotWithShape="1">
          <a:blip r:embed="rId3">
            <a:alphaModFix amt="5000"/>
          </a:blip>
          <a:srcRect t="5928" r="746" b="10206"/>
          <a:stretch/>
        </p:blipFill>
        <p:spPr>
          <a:xfrm>
            <a:off x="13063" y="-1"/>
            <a:ext cx="9130937" cy="5143501"/>
          </a:xfrm>
          <a:prstGeom prst="rect">
            <a:avLst/>
          </a:prstGeom>
          <a:effectLst/>
        </p:spPr>
      </p:pic>
      <p:sp>
        <p:nvSpPr>
          <p:cNvPr id="22" name="Rectangle 21">
            <a:extLst>
              <a:ext uri="{FF2B5EF4-FFF2-40B4-BE49-F238E27FC236}">
                <a16:creationId xmlns:a16="http://schemas.microsoft.com/office/drawing/2014/main" id="{03D60DAB-D335-1BD9-E58E-A9668EF00ACF}"/>
              </a:ext>
            </a:extLst>
          </p:cNvPr>
          <p:cNvSpPr/>
          <p:nvPr/>
        </p:nvSpPr>
        <p:spPr>
          <a:xfrm>
            <a:off x="1865074" y="730897"/>
            <a:ext cx="6301139" cy="3966472"/>
          </a:xfrm>
          <a:prstGeom prst="rect">
            <a:avLst/>
          </a:prstGeom>
          <a:solidFill>
            <a:srgbClr val="213163"/>
          </a:solidFill>
          <a:ln>
            <a:solidFill>
              <a:srgbClr val="213163"/>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13F58464-A114-244B-EF0C-6FE8EEDA9F75}"/>
              </a:ext>
            </a:extLst>
          </p:cNvPr>
          <p:cNvSpPr/>
          <p:nvPr/>
        </p:nvSpPr>
        <p:spPr>
          <a:xfrm>
            <a:off x="988684" y="1023080"/>
            <a:ext cx="6985193" cy="3451405"/>
          </a:xfrm>
          <a:prstGeom prst="rect">
            <a:avLst/>
          </a:prstGeom>
          <a:solidFill>
            <a:schemeClr val="bg1"/>
          </a:solidFill>
          <a:ln>
            <a:solidFill>
              <a:schemeClr val="bg1"/>
            </a:solidFill>
          </a:ln>
          <a:effectLst>
            <a:outerShdw blurRad="508000" sx="105000" sy="105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BC4CF228-26B3-09C5-44DF-CA8F345519C2}"/>
              </a:ext>
            </a:extLst>
          </p:cNvPr>
          <p:cNvSpPr/>
          <p:nvPr/>
        </p:nvSpPr>
        <p:spPr>
          <a:xfrm>
            <a:off x="2490558" y="2787442"/>
            <a:ext cx="50564" cy="446915"/>
          </a:xfrm>
          <a:prstGeom prst="rect">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B1520DAD-F8CC-E505-163A-1A40C1FCC226}"/>
              </a:ext>
            </a:extLst>
          </p:cNvPr>
          <p:cNvSpPr txBox="1"/>
          <p:nvPr/>
        </p:nvSpPr>
        <p:spPr>
          <a:xfrm>
            <a:off x="2029564" y="2248174"/>
            <a:ext cx="5025352" cy="400110"/>
          </a:xfrm>
          <a:prstGeom prst="rect">
            <a:avLst/>
          </a:prstGeom>
          <a:noFill/>
        </p:spPr>
        <p:txBody>
          <a:bodyPr wrap="square" rtlCol="0">
            <a:spAutoFit/>
          </a:bodyPr>
          <a:lstStyle/>
          <a:p>
            <a:r>
              <a:rPr lang="en-US" sz="2000" b="1">
                <a:solidFill>
                  <a:srgbClr val="161D23"/>
                </a:solidFill>
              </a:rPr>
              <a:t>NEXT GEN EMPLOYABILITY PROGRAM</a:t>
            </a:r>
          </a:p>
        </p:txBody>
      </p:sp>
      <p:sp>
        <p:nvSpPr>
          <p:cNvPr id="7" name="TextBox 6">
            <a:extLst>
              <a:ext uri="{FF2B5EF4-FFF2-40B4-BE49-F238E27FC236}">
                <a16:creationId xmlns:a16="http://schemas.microsoft.com/office/drawing/2014/main" id="{7054292D-CF71-BD6B-6494-F0C14CB8262D}"/>
              </a:ext>
            </a:extLst>
          </p:cNvPr>
          <p:cNvSpPr txBox="1"/>
          <p:nvPr/>
        </p:nvSpPr>
        <p:spPr>
          <a:xfrm>
            <a:off x="2541122" y="2795733"/>
            <a:ext cx="4019698" cy="400110"/>
          </a:xfrm>
          <a:prstGeom prst="rect">
            <a:avLst/>
          </a:prstGeom>
          <a:noFill/>
        </p:spPr>
        <p:txBody>
          <a:bodyPr wrap="square" rtlCol="0">
            <a:spAutoFit/>
          </a:bodyPr>
          <a:lstStyle/>
          <a:p>
            <a:r>
              <a:rPr lang="en-US" sz="2000">
                <a:solidFill>
                  <a:srgbClr val="161D23"/>
                </a:solidFill>
              </a:rPr>
              <a:t>Creating a future-ready workforce</a:t>
            </a:r>
          </a:p>
        </p:txBody>
      </p:sp>
      <p:sp>
        <p:nvSpPr>
          <p:cNvPr id="13" name="Google Shape;70;p13">
            <a:extLst>
              <a:ext uri="{FF2B5EF4-FFF2-40B4-BE49-F238E27FC236}">
                <a16:creationId xmlns:a16="http://schemas.microsoft.com/office/drawing/2014/main" id="{8C1DD971-C5B3-56AD-1BE7-5C0CC8C3C639}"/>
              </a:ext>
            </a:extLst>
          </p:cNvPr>
          <p:cNvSpPr txBox="1"/>
          <p:nvPr/>
        </p:nvSpPr>
        <p:spPr>
          <a:xfrm>
            <a:off x="1003625" y="364253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Team Members</a:t>
            </a:r>
          </a:p>
        </p:txBody>
      </p:sp>
      <p:sp>
        <p:nvSpPr>
          <p:cNvPr id="14" name="TextBox 13">
            <a:extLst>
              <a:ext uri="{FF2B5EF4-FFF2-40B4-BE49-F238E27FC236}">
                <a16:creationId xmlns:a16="http://schemas.microsoft.com/office/drawing/2014/main" id="{43DEA4E5-E1F9-7C2B-5D82-B9EBDB357F79}"/>
              </a:ext>
            </a:extLst>
          </p:cNvPr>
          <p:cNvSpPr txBox="1"/>
          <p:nvPr/>
        </p:nvSpPr>
        <p:spPr>
          <a:xfrm>
            <a:off x="1095095" y="3956068"/>
            <a:ext cx="2926836" cy="456535"/>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Name : Shaun Eliot Alex Nicholas</a:t>
            </a:r>
          </a:p>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ID : 311121104052</a:t>
            </a:r>
          </a:p>
        </p:txBody>
      </p:sp>
      <p:cxnSp>
        <p:nvCxnSpPr>
          <p:cNvPr id="15" name="Straight Connector 14">
            <a:extLst>
              <a:ext uri="{FF2B5EF4-FFF2-40B4-BE49-F238E27FC236}">
                <a16:creationId xmlns:a16="http://schemas.microsoft.com/office/drawing/2014/main" id="{65441A6D-4B56-CED3-7C3C-EF8BA7462425}"/>
              </a:ext>
            </a:extLst>
          </p:cNvPr>
          <p:cNvCxnSpPr>
            <a:cxnSpLocks/>
          </p:cNvCxnSpPr>
          <p:nvPr/>
        </p:nvCxnSpPr>
        <p:spPr>
          <a:xfrm>
            <a:off x="1100213" y="3919492"/>
            <a:ext cx="1986613"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18" name="Google Shape;70;p13">
            <a:extLst>
              <a:ext uri="{FF2B5EF4-FFF2-40B4-BE49-F238E27FC236}">
                <a16:creationId xmlns:a16="http://schemas.microsoft.com/office/drawing/2014/main" id="{CCC1DF48-ED01-057A-9A4F-593C2283B3BB}"/>
              </a:ext>
            </a:extLst>
          </p:cNvPr>
          <p:cNvSpPr txBox="1"/>
          <p:nvPr/>
        </p:nvSpPr>
        <p:spPr>
          <a:xfrm>
            <a:off x="5596477" y="362729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College Name</a:t>
            </a:r>
          </a:p>
        </p:txBody>
      </p:sp>
      <p:cxnSp>
        <p:nvCxnSpPr>
          <p:cNvPr id="20" name="Straight Connector 19">
            <a:extLst>
              <a:ext uri="{FF2B5EF4-FFF2-40B4-BE49-F238E27FC236}">
                <a16:creationId xmlns:a16="http://schemas.microsoft.com/office/drawing/2014/main" id="{EE4AF06F-32E4-745B-8ACE-60EC11F28AB5}"/>
              </a:ext>
            </a:extLst>
          </p:cNvPr>
          <p:cNvCxnSpPr>
            <a:cxnSpLocks/>
          </p:cNvCxnSpPr>
          <p:nvPr/>
        </p:nvCxnSpPr>
        <p:spPr>
          <a:xfrm>
            <a:off x="5693065" y="3919492"/>
            <a:ext cx="1360332"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20BD188-F1AC-8947-CAF9-F4BF1056D5B6}"/>
              </a:ext>
            </a:extLst>
          </p:cNvPr>
          <p:cNvSpPr txBox="1"/>
          <p:nvPr/>
        </p:nvSpPr>
        <p:spPr>
          <a:xfrm>
            <a:off x="5693356" y="3956068"/>
            <a:ext cx="2095554" cy="430887"/>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Loyola ICAM College of Engineering and Technology</a:t>
            </a:r>
          </a:p>
        </p:txBody>
      </p:sp>
      <p:pic>
        <p:nvPicPr>
          <p:cNvPr id="1026" name="Picture 2">
            <a:extLst>
              <a:ext uri="{FF2B5EF4-FFF2-40B4-BE49-F238E27FC236}">
                <a16:creationId xmlns:a16="http://schemas.microsoft.com/office/drawing/2014/main" id="{61466F5C-A7B7-4728-9A5F-F0612A432B9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834750" y="1249149"/>
            <a:ext cx="1146742" cy="666202"/>
          </a:xfrm>
          <a:prstGeom prst="rect">
            <a:avLst/>
          </a:prstGeom>
          <a:extLst>
            <a:ext uri="{909E8E84-426E-40DD-AFC4-6F175D3DCCD1}">
              <a14:hiddenFill xmlns:a14="http://schemas.microsoft.com/office/drawing/2010/main">
                <a:solidFill>
                  <a:srgbClr val="FFFFFF"/>
                </a:solidFill>
              </a14:hiddenFill>
            </a:ext>
          </a:extLst>
        </p:spPr>
      </p:pic>
      <p:pic>
        <p:nvPicPr>
          <p:cNvPr id="1029" name="Picture 5" descr="A logo with people and map&#10;&#10;Description automatically generated">
            <a:extLst>
              <a:ext uri="{FF2B5EF4-FFF2-40B4-BE49-F238E27FC236}">
                <a16:creationId xmlns:a16="http://schemas.microsoft.com/office/drawing/2014/main" id="{BFFC49F7-E3C1-4C7B-B678-EA69593CA0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1189" y="1211666"/>
            <a:ext cx="668564" cy="66620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lose up of a logo&#10;&#10;Description automatically generated">
            <a:extLst>
              <a:ext uri="{FF2B5EF4-FFF2-40B4-BE49-F238E27FC236}">
                <a16:creationId xmlns:a16="http://schemas.microsoft.com/office/drawing/2014/main" id="{E8EBC10E-EEF7-B81B-B43B-76C70375410B}"/>
              </a:ext>
            </a:extLst>
          </p:cNvPr>
          <p:cNvPicPr>
            <a:picLocks noChangeAspect="1"/>
          </p:cNvPicPr>
          <p:nvPr/>
        </p:nvPicPr>
        <p:blipFill>
          <a:blip r:embed="rId6"/>
          <a:stretch>
            <a:fillRect/>
          </a:stretch>
        </p:blipFill>
        <p:spPr>
          <a:xfrm>
            <a:off x="3927667" y="1286631"/>
            <a:ext cx="1587347" cy="51627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590"/>
    </mc:Choice>
    <mc:Fallback xmlns="">
      <p:transition spd="slow" advTm="359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AF59C-CA47-321D-4366-F7B3EDADF895}"/>
              </a:ext>
            </a:extLst>
          </p:cNvPr>
          <p:cNvSpPr>
            <a:spLocks noGrp="1"/>
          </p:cNvSpPr>
          <p:nvPr>
            <p:ph type="title"/>
          </p:nvPr>
        </p:nvSpPr>
        <p:spPr>
          <a:xfrm>
            <a:off x="628785" y="558270"/>
            <a:ext cx="7886430" cy="341843"/>
          </a:xfrm>
        </p:spPr>
        <p:txBody>
          <a:bodyPr/>
          <a:lstStyle/>
          <a:p>
            <a:pPr algn="ctr"/>
            <a:r>
              <a:rPr lang="en-US" sz="1600" b="1" dirty="0">
                <a:solidFill>
                  <a:srgbClr val="213164"/>
                </a:solidFill>
              </a:rPr>
              <a:t>Audio Player Page</a:t>
            </a:r>
          </a:p>
        </p:txBody>
      </p:sp>
      <p:pic>
        <p:nvPicPr>
          <p:cNvPr id="4" name="Picture 3">
            <a:extLst>
              <a:ext uri="{FF2B5EF4-FFF2-40B4-BE49-F238E27FC236}">
                <a16:creationId xmlns:a16="http://schemas.microsoft.com/office/drawing/2014/main" id="{BAE0B62F-599F-0073-7277-05AE3259D7CB}"/>
              </a:ext>
            </a:extLst>
          </p:cNvPr>
          <p:cNvPicPr>
            <a:picLocks noChangeAspect="1"/>
          </p:cNvPicPr>
          <p:nvPr/>
        </p:nvPicPr>
        <p:blipFill>
          <a:blip r:embed="rId2"/>
          <a:stretch>
            <a:fillRect/>
          </a:stretch>
        </p:blipFill>
        <p:spPr>
          <a:xfrm>
            <a:off x="0" y="977253"/>
            <a:ext cx="9144000" cy="4040704"/>
          </a:xfrm>
          <a:prstGeom prst="rect">
            <a:avLst/>
          </a:prstGeom>
        </p:spPr>
      </p:pic>
    </p:spTree>
    <p:extLst>
      <p:ext uri="{BB962C8B-B14F-4D97-AF65-F5344CB8AC3E}">
        <p14:creationId xmlns:p14="http://schemas.microsoft.com/office/powerpoint/2010/main" val="21207922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AF59C-CA47-321D-4366-F7B3EDADF895}"/>
              </a:ext>
            </a:extLst>
          </p:cNvPr>
          <p:cNvSpPr>
            <a:spLocks noGrp="1"/>
          </p:cNvSpPr>
          <p:nvPr>
            <p:ph type="title"/>
          </p:nvPr>
        </p:nvSpPr>
        <p:spPr>
          <a:xfrm>
            <a:off x="628785" y="558270"/>
            <a:ext cx="7886430" cy="341843"/>
          </a:xfrm>
        </p:spPr>
        <p:txBody>
          <a:bodyPr/>
          <a:lstStyle/>
          <a:p>
            <a:pPr algn="ctr"/>
            <a:r>
              <a:rPr lang="en-US" sz="1600" b="1" dirty="0">
                <a:solidFill>
                  <a:srgbClr val="213164"/>
                </a:solidFill>
              </a:rPr>
              <a:t>Audio Player Page</a:t>
            </a:r>
          </a:p>
        </p:txBody>
      </p:sp>
      <p:pic>
        <p:nvPicPr>
          <p:cNvPr id="5" name="Picture 4">
            <a:extLst>
              <a:ext uri="{FF2B5EF4-FFF2-40B4-BE49-F238E27FC236}">
                <a16:creationId xmlns:a16="http://schemas.microsoft.com/office/drawing/2014/main" id="{4DCE74B6-F674-AA40-CC1B-5B02C20EBFA7}"/>
              </a:ext>
            </a:extLst>
          </p:cNvPr>
          <p:cNvPicPr>
            <a:picLocks noChangeAspect="1"/>
          </p:cNvPicPr>
          <p:nvPr/>
        </p:nvPicPr>
        <p:blipFill>
          <a:blip r:embed="rId2"/>
          <a:stretch>
            <a:fillRect/>
          </a:stretch>
        </p:blipFill>
        <p:spPr>
          <a:xfrm>
            <a:off x="0" y="900113"/>
            <a:ext cx="9144000" cy="4040704"/>
          </a:xfrm>
          <a:prstGeom prst="rect">
            <a:avLst/>
          </a:prstGeom>
        </p:spPr>
      </p:pic>
    </p:spTree>
    <p:extLst>
      <p:ext uri="{BB962C8B-B14F-4D97-AF65-F5344CB8AC3E}">
        <p14:creationId xmlns:p14="http://schemas.microsoft.com/office/powerpoint/2010/main" val="33880055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B10D8-E098-FF8E-C5FA-FA8492007A31}"/>
              </a:ext>
            </a:extLst>
          </p:cNvPr>
          <p:cNvSpPr>
            <a:spLocks noGrp="1"/>
          </p:cNvSpPr>
          <p:nvPr>
            <p:ph type="title"/>
          </p:nvPr>
        </p:nvSpPr>
        <p:spPr>
          <a:xfrm>
            <a:off x="628785" y="592137"/>
            <a:ext cx="7886430" cy="357981"/>
          </a:xfrm>
        </p:spPr>
        <p:txBody>
          <a:bodyPr/>
          <a:lstStyle/>
          <a:p>
            <a:pPr algn="ctr"/>
            <a:r>
              <a:rPr lang="en-US" sz="1600" b="1" dirty="0">
                <a:solidFill>
                  <a:srgbClr val="213264"/>
                </a:solidFill>
              </a:rPr>
              <a:t>Watch Later Page</a:t>
            </a:r>
          </a:p>
        </p:txBody>
      </p:sp>
      <p:pic>
        <p:nvPicPr>
          <p:cNvPr id="4" name="Picture 3">
            <a:extLst>
              <a:ext uri="{FF2B5EF4-FFF2-40B4-BE49-F238E27FC236}">
                <a16:creationId xmlns:a16="http://schemas.microsoft.com/office/drawing/2014/main" id="{0AC29199-695E-47FE-54B2-05EA1A742063}"/>
              </a:ext>
            </a:extLst>
          </p:cNvPr>
          <p:cNvPicPr>
            <a:picLocks noChangeAspect="1"/>
          </p:cNvPicPr>
          <p:nvPr/>
        </p:nvPicPr>
        <p:blipFill rotWithShape="1">
          <a:blip r:embed="rId2"/>
          <a:srcRect t="891"/>
          <a:stretch/>
        </p:blipFill>
        <p:spPr>
          <a:xfrm>
            <a:off x="0" y="1050131"/>
            <a:ext cx="9144000" cy="3969273"/>
          </a:xfrm>
          <a:prstGeom prst="rect">
            <a:avLst/>
          </a:prstGeom>
        </p:spPr>
      </p:pic>
    </p:spTree>
    <p:extLst>
      <p:ext uri="{BB962C8B-B14F-4D97-AF65-F5344CB8AC3E}">
        <p14:creationId xmlns:p14="http://schemas.microsoft.com/office/powerpoint/2010/main" val="10728150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AD8D6-8C5D-C4E6-9FAF-14FAFF2C65A4}"/>
              </a:ext>
            </a:extLst>
          </p:cNvPr>
          <p:cNvSpPr>
            <a:spLocks noGrp="1"/>
          </p:cNvSpPr>
          <p:nvPr>
            <p:ph type="title"/>
          </p:nvPr>
        </p:nvSpPr>
        <p:spPr>
          <a:xfrm>
            <a:off x="628785" y="693473"/>
            <a:ext cx="7886430" cy="499534"/>
          </a:xfrm>
        </p:spPr>
        <p:txBody>
          <a:bodyPr/>
          <a:lstStyle/>
          <a:p>
            <a:pPr algn="ctr"/>
            <a:r>
              <a:rPr lang="en-US" sz="1600" b="1" dirty="0">
                <a:solidFill>
                  <a:srgbClr val="213264"/>
                </a:solidFill>
              </a:rPr>
              <a:t>Backend Admin Page</a:t>
            </a:r>
          </a:p>
        </p:txBody>
      </p:sp>
      <p:pic>
        <p:nvPicPr>
          <p:cNvPr id="4" name="Picture 3">
            <a:extLst>
              <a:ext uri="{FF2B5EF4-FFF2-40B4-BE49-F238E27FC236}">
                <a16:creationId xmlns:a16="http://schemas.microsoft.com/office/drawing/2014/main" id="{75BD2F89-74B2-E0F5-84F2-B47D16DE3904}"/>
              </a:ext>
            </a:extLst>
          </p:cNvPr>
          <p:cNvPicPr>
            <a:picLocks noChangeAspect="1"/>
          </p:cNvPicPr>
          <p:nvPr/>
        </p:nvPicPr>
        <p:blipFill>
          <a:blip r:embed="rId2"/>
          <a:stretch>
            <a:fillRect/>
          </a:stretch>
        </p:blipFill>
        <p:spPr>
          <a:xfrm>
            <a:off x="142876" y="1905421"/>
            <a:ext cx="4431436" cy="1965165"/>
          </a:xfrm>
          <a:prstGeom prst="rect">
            <a:avLst/>
          </a:prstGeom>
        </p:spPr>
      </p:pic>
      <p:pic>
        <p:nvPicPr>
          <p:cNvPr id="6" name="Picture 5">
            <a:extLst>
              <a:ext uri="{FF2B5EF4-FFF2-40B4-BE49-F238E27FC236}">
                <a16:creationId xmlns:a16="http://schemas.microsoft.com/office/drawing/2014/main" id="{D57C46EB-72A2-6ECB-5402-0A2E9F358B97}"/>
              </a:ext>
            </a:extLst>
          </p:cNvPr>
          <p:cNvPicPr>
            <a:picLocks noChangeAspect="1"/>
          </p:cNvPicPr>
          <p:nvPr/>
        </p:nvPicPr>
        <p:blipFill>
          <a:blip r:embed="rId3"/>
          <a:stretch>
            <a:fillRect/>
          </a:stretch>
        </p:blipFill>
        <p:spPr>
          <a:xfrm>
            <a:off x="4664868" y="1905421"/>
            <a:ext cx="4429126" cy="1965165"/>
          </a:xfrm>
          <a:prstGeom prst="rect">
            <a:avLst/>
          </a:prstGeom>
        </p:spPr>
      </p:pic>
      <p:cxnSp>
        <p:nvCxnSpPr>
          <p:cNvPr id="8" name="Straight Connector 7">
            <a:extLst>
              <a:ext uri="{FF2B5EF4-FFF2-40B4-BE49-F238E27FC236}">
                <a16:creationId xmlns:a16="http://schemas.microsoft.com/office/drawing/2014/main" id="{0F52F4E7-AC36-8720-40BB-D438941FB58C}"/>
              </a:ext>
            </a:extLst>
          </p:cNvPr>
          <p:cNvCxnSpPr/>
          <p:nvPr/>
        </p:nvCxnSpPr>
        <p:spPr>
          <a:xfrm>
            <a:off x="3464719" y="1985963"/>
            <a:ext cx="142875" cy="0"/>
          </a:xfrm>
          <a:prstGeom prst="line">
            <a:avLst/>
          </a:prstGeom>
          <a:ln>
            <a:solidFill>
              <a:srgbClr val="0051BA"/>
            </a:solidFill>
          </a:ln>
        </p:spPr>
        <p:style>
          <a:lnRef idx="3">
            <a:schemeClr val="accent2"/>
          </a:lnRef>
          <a:fillRef idx="0">
            <a:schemeClr val="accent2"/>
          </a:fillRef>
          <a:effectRef idx="2">
            <a:schemeClr val="accent2"/>
          </a:effectRef>
          <a:fontRef idx="minor">
            <a:schemeClr val="tx1"/>
          </a:fontRef>
        </p:style>
      </p:cxnSp>
      <p:cxnSp>
        <p:nvCxnSpPr>
          <p:cNvPr id="10" name="Straight Connector 9">
            <a:extLst>
              <a:ext uri="{FF2B5EF4-FFF2-40B4-BE49-F238E27FC236}">
                <a16:creationId xmlns:a16="http://schemas.microsoft.com/office/drawing/2014/main" id="{D83B6A52-4D19-CC56-8635-7BF92C17BAF6}"/>
              </a:ext>
            </a:extLst>
          </p:cNvPr>
          <p:cNvCxnSpPr>
            <a:cxnSpLocks/>
          </p:cNvCxnSpPr>
          <p:nvPr/>
        </p:nvCxnSpPr>
        <p:spPr>
          <a:xfrm>
            <a:off x="7908131" y="1985963"/>
            <a:ext cx="178594" cy="0"/>
          </a:xfrm>
          <a:prstGeom prst="line">
            <a:avLst/>
          </a:prstGeom>
          <a:ln>
            <a:solidFill>
              <a:srgbClr val="0051BA"/>
            </a:solidFill>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2131501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F6256-ED4F-D5CB-996C-FBD384D168E2}"/>
              </a:ext>
            </a:extLst>
          </p:cNvPr>
          <p:cNvSpPr>
            <a:spLocks noGrp="1"/>
          </p:cNvSpPr>
          <p:nvPr>
            <p:ph type="title"/>
          </p:nvPr>
        </p:nvSpPr>
        <p:spPr>
          <a:xfrm>
            <a:off x="215053" y="719666"/>
            <a:ext cx="8421857" cy="547983"/>
          </a:xfrm>
        </p:spPr>
        <p:txBody>
          <a:bodyPr/>
          <a:lstStyle/>
          <a:p>
            <a:r>
              <a:rPr lang="en-IN" sz="1600" b="1" dirty="0">
                <a:solidFill>
                  <a:srgbClr val="213163"/>
                </a:solidFill>
                <a:latin typeface="+mj-lt"/>
              </a:rPr>
              <a:t>Future </a:t>
            </a:r>
            <a:r>
              <a:rPr lang="en-US" sz="1600" b="1" dirty="0">
                <a:solidFill>
                  <a:srgbClr val="213163"/>
                </a:solidFill>
                <a:latin typeface="+mj-lt"/>
              </a:rPr>
              <a:t>Enhancements</a:t>
            </a:r>
            <a:r>
              <a:rPr lang="en-US" sz="1600" b="1" dirty="0">
                <a:solidFill>
                  <a:srgbClr val="374151"/>
                </a:solidFill>
                <a:latin typeface="+mj-lt"/>
                <a:cs typeface="Times New Roman" panose="02020603050405020304" pitchFamily="18" charset="0"/>
              </a:rPr>
              <a:t>:</a:t>
            </a:r>
            <a:br>
              <a:rPr lang="en-US" b="0" i="0" dirty="0">
                <a:solidFill>
                  <a:srgbClr val="374151"/>
                </a:solidFill>
                <a:effectLst/>
                <a:latin typeface="Söhne"/>
              </a:rPr>
            </a:br>
            <a:endParaRPr lang="en-US" dirty="0"/>
          </a:p>
        </p:txBody>
      </p:sp>
      <p:sp>
        <p:nvSpPr>
          <p:cNvPr id="3" name="TextBox 2">
            <a:extLst>
              <a:ext uri="{FF2B5EF4-FFF2-40B4-BE49-F238E27FC236}">
                <a16:creationId xmlns:a16="http://schemas.microsoft.com/office/drawing/2014/main" id="{15848E48-AC8A-0AA4-B10F-8610D2267067}"/>
              </a:ext>
            </a:extLst>
          </p:cNvPr>
          <p:cNvSpPr txBox="1"/>
          <p:nvPr/>
        </p:nvSpPr>
        <p:spPr>
          <a:xfrm>
            <a:off x="138533" y="993657"/>
            <a:ext cx="8866934" cy="1893339"/>
          </a:xfrm>
          <a:prstGeom prst="rect">
            <a:avLst/>
          </a:prstGeom>
          <a:noFill/>
        </p:spPr>
        <p:txBody>
          <a:bodyPr wrap="square">
            <a:spAutoFit/>
          </a:bodyPr>
          <a:lstStyle/>
          <a:p>
            <a:pPr algn="l">
              <a:lnSpc>
                <a:spcPct val="150000"/>
              </a:lnSpc>
            </a:pPr>
            <a:r>
              <a:rPr lang="en-US" sz="1600" b="0" i="0" dirty="0">
                <a:solidFill>
                  <a:schemeClr val="tx1"/>
                </a:solidFill>
                <a:effectLst/>
                <a:latin typeface="+mn-lt"/>
              </a:rPr>
              <a:t>	In the future, we could implement features such as personalized recommendations based on listening history, social sharing of playlists, integration with external music APIs for expanded content access, and support for offline playback. We could also enhance the user interface with more interactive elements. Continuous performance optimization and scalability improvements could also be done for growing user base.</a:t>
            </a:r>
            <a:endParaRPr lang="en-US" sz="1600" b="0" i="0" dirty="0">
              <a:solidFill>
                <a:schemeClr val="tx1"/>
              </a:solidFill>
              <a:effectLst/>
              <a:latin typeface="+mn-lt"/>
              <a:cs typeface="Times New Roman" panose="02020603050405020304" pitchFamily="18" charset="0"/>
            </a:endParaRPr>
          </a:p>
        </p:txBody>
      </p:sp>
    </p:spTree>
    <p:extLst>
      <p:ext uri="{BB962C8B-B14F-4D97-AF65-F5344CB8AC3E}">
        <p14:creationId xmlns:p14="http://schemas.microsoft.com/office/powerpoint/2010/main" val="13231287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Conclusion:</a:t>
            </a:r>
            <a:endParaRPr lang="en-IN" sz="1600" dirty="0"/>
          </a:p>
        </p:txBody>
      </p:sp>
      <p:cxnSp>
        <p:nvCxnSpPr>
          <p:cNvPr id="2" name="Straight Connector 1">
            <a:extLst>
              <a:ext uri="{FF2B5EF4-FFF2-40B4-BE49-F238E27FC236}">
                <a16:creationId xmlns:a16="http://schemas.microsoft.com/office/drawing/2014/main" id="{7BAAD3EB-5AF8-2850-D7B6-2D787F8D5CA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81E9EAEF-4D2C-D890-53FC-DD6FC1B36C83}"/>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3" name="TextBox 2">
            <a:extLst>
              <a:ext uri="{FF2B5EF4-FFF2-40B4-BE49-F238E27FC236}">
                <a16:creationId xmlns:a16="http://schemas.microsoft.com/office/drawing/2014/main" id="{9ADDCFD8-65B5-97FE-B551-2D250AA825C8}"/>
              </a:ext>
            </a:extLst>
          </p:cNvPr>
          <p:cNvSpPr txBox="1"/>
          <p:nvPr/>
        </p:nvSpPr>
        <p:spPr>
          <a:xfrm>
            <a:off x="138533" y="993657"/>
            <a:ext cx="8866934" cy="1893339"/>
          </a:xfrm>
          <a:prstGeom prst="rect">
            <a:avLst/>
          </a:prstGeom>
          <a:noFill/>
        </p:spPr>
        <p:txBody>
          <a:bodyPr wrap="square">
            <a:spAutoFit/>
          </a:bodyPr>
          <a:lstStyle/>
          <a:p>
            <a:pPr algn="l">
              <a:lnSpc>
                <a:spcPct val="150000"/>
              </a:lnSpc>
            </a:pPr>
            <a:r>
              <a:rPr lang="en-US" sz="1600" b="0" i="0" dirty="0">
                <a:solidFill>
                  <a:schemeClr val="tx1"/>
                </a:solidFill>
                <a:effectLst/>
                <a:latin typeface="+mn-lt"/>
              </a:rPr>
              <a:t>	In conclusion, this Django-based music streaming application presents a scalable and feature-rich platform for music enthusiasts. By leveraging Django's robust framework, I have  developed a responsive and secure solution that prioritizes user experience. With planned future enhancements, we are committed to evolving this application to meet the dynamic demands of music streaming while maintaining a seamless and enjoyable experience for our users.</a:t>
            </a:r>
            <a:endParaRPr lang="en-US" sz="1600" b="0" i="0" dirty="0">
              <a:solidFill>
                <a:schemeClr val="tx1"/>
              </a:solidFill>
              <a:effectLst/>
              <a:latin typeface="+mn-lt"/>
              <a:cs typeface="Times New Roman" panose="02020603050405020304" pitchFamily="18" charset="0"/>
            </a:endParaRPr>
          </a:p>
        </p:txBody>
      </p:sp>
    </p:spTree>
    <p:extLst>
      <p:ext uri="{BB962C8B-B14F-4D97-AF65-F5344CB8AC3E}">
        <p14:creationId xmlns:p14="http://schemas.microsoft.com/office/powerpoint/2010/main" val="20188784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881083" y="2196006"/>
            <a:ext cx="3381834" cy="751488"/>
          </a:xfrm>
          <a:prstGeom prst="rect">
            <a:avLst/>
          </a:prstGeom>
        </p:spPr>
        <p:txBody>
          <a:bodyPr vert="horz" wrap="square" lIns="0" tIns="12700" rIns="0" bIns="0" rtlCol="0">
            <a:spAutoFit/>
          </a:bodyPr>
          <a:lstStyle/>
          <a:p>
            <a:pPr marL="12700">
              <a:lnSpc>
                <a:spcPct val="100000"/>
              </a:lnSpc>
              <a:spcBef>
                <a:spcPts val="100"/>
              </a:spcBef>
            </a:pPr>
            <a:r>
              <a:rPr lang="en-US" sz="4800" b="1" spc="-5" dirty="0">
                <a:solidFill>
                  <a:srgbClr val="223366"/>
                </a:solidFill>
              </a:rPr>
              <a:t>Thank You!</a:t>
            </a:r>
          </a:p>
        </p:txBody>
      </p:sp>
    </p:spTree>
    <p:extLst>
      <p:ext uri="{BB962C8B-B14F-4D97-AF65-F5344CB8AC3E}">
        <p14:creationId xmlns:p14="http://schemas.microsoft.com/office/powerpoint/2010/main" val="39870245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11" name="Picture 10" descr="A blue and white rectangle with a white border&#10;&#10;Description automatically generated">
            <a:extLst>
              <a:ext uri="{FF2B5EF4-FFF2-40B4-BE49-F238E27FC236}">
                <a16:creationId xmlns:a16="http://schemas.microsoft.com/office/drawing/2014/main" id="{1DDD1C7A-587D-4E91-1F48-EF709EC7474B}"/>
              </a:ext>
            </a:extLst>
          </p:cNvPr>
          <p:cNvPicPr>
            <a:picLocks noChangeAspect="1"/>
          </p:cNvPicPr>
          <p:nvPr/>
        </p:nvPicPr>
        <p:blipFill>
          <a:blip r:embed="rId3"/>
          <a:stretch>
            <a:fillRect/>
          </a:stretch>
        </p:blipFill>
        <p:spPr>
          <a:xfrm>
            <a:off x="0" y="0"/>
            <a:ext cx="9144000" cy="5143500"/>
          </a:xfrm>
          <a:prstGeom prst="rect">
            <a:avLst/>
          </a:prstGeom>
        </p:spPr>
      </p:pic>
      <p:sp>
        <p:nvSpPr>
          <p:cNvPr id="12" name="TextBox 11">
            <a:extLst>
              <a:ext uri="{FF2B5EF4-FFF2-40B4-BE49-F238E27FC236}">
                <a16:creationId xmlns:a16="http://schemas.microsoft.com/office/drawing/2014/main" id="{C96C9006-A794-E787-C5A5-C495983DDB30}"/>
              </a:ext>
            </a:extLst>
          </p:cNvPr>
          <p:cNvSpPr txBox="1"/>
          <p:nvPr/>
        </p:nvSpPr>
        <p:spPr>
          <a:xfrm>
            <a:off x="2422762" y="970065"/>
            <a:ext cx="4283236" cy="43351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930"/>
              </a:lnSpc>
              <a:spcBef>
                <a:spcPct val="0"/>
              </a:spcBef>
            </a:pPr>
            <a:r>
              <a:rPr lang="en-US" sz="2000" b="1">
                <a:solidFill>
                  <a:srgbClr val="213164"/>
                </a:solidFill>
                <a:latin typeface="Arial"/>
                <a:cs typeface="Arial"/>
              </a:rPr>
              <a:t>CAPSTONE PROJECT SHOWCASE</a:t>
            </a:r>
          </a:p>
        </p:txBody>
      </p:sp>
      <p:sp>
        <p:nvSpPr>
          <p:cNvPr id="16" name="Rectangle: Rounded Corners 15">
            <a:extLst>
              <a:ext uri="{FF2B5EF4-FFF2-40B4-BE49-F238E27FC236}">
                <a16:creationId xmlns:a16="http://schemas.microsoft.com/office/drawing/2014/main" id="{8DB24E31-75E2-D2BE-DEE1-91ADB5001A8F}"/>
              </a:ext>
            </a:extLst>
          </p:cNvPr>
          <p:cNvSpPr/>
          <p:nvPr/>
        </p:nvSpPr>
        <p:spPr>
          <a:xfrm>
            <a:off x="956310" y="3037840"/>
            <a:ext cx="7227570" cy="530626"/>
          </a:xfrm>
          <a:prstGeom prst="roundRect">
            <a:avLst/>
          </a:prstGeom>
          <a:solidFill>
            <a:srgbClr val="DFDDFB"/>
          </a:solidFill>
          <a:ln>
            <a:solidFill>
              <a:srgbClr val="DFDD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0">
            <a:extLst>
              <a:ext uri="{FF2B5EF4-FFF2-40B4-BE49-F238E27FC236}">
                <a16:creationId xmlns:a16="http://schemas.microsoft.com/office/drawing/2014/main" id="{5EA4B0C5-E33A-D592-C106-2AB96DBFDD04}"/>
              </a:ext>
            </a:extLst>
          </p:cNvPr>
          <p:cNvSpPr txBox="1"/>
          <p:nvPr/>
        </p:nvSpPr>
        <p:spPr>
          <a:xfrm>
            <a:off x="1571630" y="3183633"/>
            <a:ext cx="5839143"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dirty="0"/>
              <a:t>Music Web Application using Django Framework</a:t>
            </a:r>
            <a:endParaRPr lang="en-US" sz="1600" b="1" dirty="0">
              <a:latin typeface="+mj-lt"/>
              <a:cs typeface="Poppins"/>
            </a:endParaRPr>
          </a:p>
        </p:txBody>
      </p:sp>
      <p:sp>
        <p:nvSpPr>
          <p:cNvPr id="19" name="TextBox 10">
            <a:extLst>
              <a:ext uri="{FF2B5EF4-FFF2-40B4-BE49-F238E27FC236}">
                <a16:creationId xmlns:a16="http://schemas.microsoft.com/office/drawing/2014/main" id="{318A4EF8-FF85-6356-89E9-7A3A656EBA3B}"/>
              </a:ext>
            </a:extLst>
          </p:cNvPr>
          <p:cNvSpPr txBox="1"/>
          <p:nvPr/>
        </p:nvSpPr>
        <p:spPr>
          <a:xfrm>
            <a:off x="3872230" y="2704572"/>
            <a:ext cx="1399540"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a:solidFill>
                  <a:schemeClr val="bg1"/>
                </a:solidFill>
                <a:latin typeface="+mj-lt"/>
              </a:rPr>
              <a:t>Project Title</a:t>
            </a:r>
            <a:endParaRPr lang="en-US" sz="1600" b="1">
              <a:solidFill>
                <a:schemeClr val="bg1"/>
              </a:solidFill>
              <a:latin typeface="+mj-lt"/>
              <a:cs typeface="Poppins"/>
            </a:endParaRPr>
          </a:p>
        </p:txBody>
      </p:sp>
      <p:sp>
        <p:nvSpPr>
          <p:cNvPr id="14" name="TextBox 7">
            <a:extLst>
              <a:ext uri="{FF2B5EF4-FFF2-40B4-BE49-F238E27FC236}">
                <a16:creationId xmlns:a16="http://schemas.microsoft.com/office/drawing/2014/main" id="{1A6C2021-F9AE-B643-BC8F-4F6AB30CABCF}"/>
              </a:ext>
            </a:extLst>
          </p:cNvPr>
          <p:cNvSpPr txBox="1"/>
          <p:nvPr/>
        </p:nvSpPr>
        <p:spPr>
          <a:xfrm>
            <a:off x="1276813" y="4029973"/>
            <a:ext cx="6590375" cy="51232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a:solidFill>
                  <a:schemeClr val="bg1"/>
                </a:solidFill>
                <a:latin typeface="+mj-lt"/>
              </a:rPr>
              <a:t>Abstract | Problem Statement | Project Overview |</a:t>
            </a:r>
            <a:r>
              <a:rPr lang="en-US" sz="1600">
                <a:solidFill>
                  <a:schemeClr val="bg1"/>
                </a:solidFill>
                <a:latin typeface="+mj-lt"/>
                <a:ea typeface="+mn-lt"/>
                <a:cs typeface="Poppins"/>
              </a:rPr>
              <a:t> Proposed </a:t>
            </a:r>
            <a:r>
              <a:rPr lang="en-US" sz="1600">
                <a:solidFill>
                  <a:schemeClr val="bg1"/>
                </a:solidFill>
                <a:latin typeface="+mj-lt"/>
                <a:ea typeface="+mn-lt"/>
                <a:cs typeface="+mn-lt"/>
              </a:rPr>
              <a:t>Solution </a:t>
            </a:r>
            <a:r>
              <a:rPr lang="en-US" sz="1600">
                <a:solidFill>
                  <a:schemeClr val="bg1"/>
                </a:solidFill>
                <a:latin typeface="+mj-lt"/>
              </a:rPr>
              <a:t>| </a:t>
            </a:r>
            <a:r>
              <a:rPr lang="en-US" sz="1600">
                <a:solidFill>
                  <a:schemeClr val="bg1"/>
                </a:solidFill>
                <a:latin typeface="+mj-lt"/>
                <a:ea typeface="+mn-lt"/>
                <a:cs typeface="Poppins"/>
              </a:rPr>
              <a:t>Technology Used</a:t>
            </a:r>
            <a:r>
              <a:rPr lang="en-US" sz="1600">
                <a:solidFill>
                  <a:schemeClr val="bg1"/>
                </a:solidFill>
                <a:latin typeface="+mj-lt"/>
              </a:rPr>
              <a:t> | Modelling &amp; Results </a:t>
            </a:r>
            <a:r>
              <a:rPr lang="en-US" sz="1600">
                <a:solidFill>
                  <a:schemeClr val="bg1"/>
                </a:solidFill>
                <a:latin typeface="+mj-lt"/>
                <a:ea typeface="+mn-lt"/>
                <a:cs typeface="+mn-lt"/>
              </a:rPr>
              <a:t>| Conclusion </a:t>
            </a:r>
            <a:endParaRPr lang="en-US" sz="1600">
              <a:solidFill>
                <a:schemeClr val="bg1"/>
              </a:solidFill>
              <a:latin typeface="+mj-lt"/>
              <a:cs typeface="Poppins"/>
            </a:endParaRPr>
          </a:p>
        </p:txBody>
      </p:sp>
    </p:spTree>
    <p:extLst>
      <p:ext uri="{BB962C8B-B14F-4D97-AF65-F5344CB8AC3E}">
        <p14:creationId xmlns:p14="http://schemas.microsoft.com/office/powerpoint/2010/main" val="24274851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Abstract:</a:t>
            </a:r>
            <a:br>
              <a:rPr lang="en-IN" sz="1600" b="1" dirty="0">
                <a:solidFill>
                  <a:srgbClr val="213163"/>
                </a:solidFill>
              </a:rPr>
            </a:br>
            <a:br>
              <a:rPr lang="en-IN" sz="1600" b="1" dirty="0">
                <a:solidFill>
                  <a:srgbClr val="213163"/>
                </a:solidFill>
              </a:rPr>
            </a:br>
            <a:endParaRPr lang="en-IN" sz="1600" dirty="0"/>
          </a:p>
        </p:txBody>
      </p:sp>
      <p:cxnSp>
        <p:nvCxnSpPr>
          <p:cNvPr id="3" name="Straight Connector 2">
            <a:extLst>
              <a:ext uri="{FF2B5EF4-FFF2-40B4-BE49-F238E27FC236}">
                <a16:creationId xmlns:a16="http://schemas.microsoft.com/office/drawing/2014/main" id="{0E138CBA-7C0B-348B-874D-0DBE98733F33}"/>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A6F8FB9D-26BD-FFD4-0D44-2DE325084D08}"/>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7" name="Rectangle 4">
            <a:extLst>
              <a:ext uri="{FF2B5EF4-FFF2-40B4-BE49-F238E27FC236}">
                <a16:creationId xmlns:a16="http://schemas.microsoft.com/office/drawing/2014/main" id="{BA5F5221-2341-42A0-D1E9-8CB2A5B62DD7}"/>
              </a:ext>
            </a:extLst>
          </p:cNvPr>
          <p:cNvSpPr>
            <a:spLocks noChangeArrowheads="1"/>
          </p:cNvSpPr>
          <p:nvPr/>
        </p:nvSpPr>
        <p:spPr bwMode="auto">
          <a:xfrm>
            <a:off x="138652" y="1004393"/>
            <a:ext cx="8717754" cy="22626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1600" b="0" i="0" u="none" strike="noStrike" cap="none" normalizeH="0" baseline="0" dirty="0">
                <a:ln>
                  <a:noFill/>
                </a:ln>
                <a:solidFill>
                  <a:schemeClr val="tx1"/>
                </a:solidFill>
                <a:effectLst/>
                <a:latin typeface="Arial" panose="020B0604020202020204" pitchFamily="34" charset="0"/>
              </a:rPr>
              <a:t>	This project </a:t>
            </a:r>
            <a:r>
              <a:rPr lang="en-US" altLang="en-US" sz="1600" dirty="0">
                <a:solidFill>
                  <a:schemeClr val="tx1"/>
                </a:solidFill>
                <a:latin typeface="Arial" panose="020B0604020202020204" pitchFamily="34" charset="0"/>
              </a:rPr>
              <a:t>involves </a:t>
            </a:r>
            <a:r>
              <a:rPr kumimoji="0" lang="en-US" altLang="en-US" sz="1600" b="0" i="0" u="none" strike="noStrike" cap="none" normalizeH="0" baseline="0" dirty="0">
                <a:ln>
                  <a:noFill/>
                </a:ln>
                <a:solidFill>
                  <a:schemeClr val="tx1"/>
                </a:solidFill>
                <a:effectLst/>
                <a:latin typeface="Arial" panose="020B0604020202020204" pitchFamily="34" charset="0"/>
              </a:rPr>
              <a:t>development of a music application using Django. This application will allow users to create accounts, manage music libraries and stream music. Key features include user authentication, a responsive user interface, secure file storage, and a dynamic music player interface. Additionally, the application will utilize Django's built-in ORM for database management and RESTful APIs for seamless integration with frontend technologies. </a:t>
            </a:r>
          </a:p>
        </p:txBody>
      </p:sp>
      <p:sp>
        <p:nvSpPr>
          <p:cNvPr id="8" name="Rectangle 5">
            <a:extLst>
              <a:ext uri="{FF2B5EF4-FFF2-40B4-BE49-F238E27FC236}">
                <a16:creationId xmlns:a16="http://schemas.microsoft.com/office/drawing/2014/main" id="{9ADB559C-3733-69F2-1AD4-25323EB91FBC}"/>
              </a:ext>
            </a:extLst>
          </p:cNvPr>
          <p:cNvSpPr>
            <a:spLocks noChangeArrowheads="1"/>
          </p:cNvSpPr>
          <p:nvPr/>
        </p:nvSpPr>
        <p:spPr bwMode="auto">
          <a:xfrm>
            <a:off x="0" y="0"/>
            <a:ext cx="31623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9" name="Rectangle 6">
            <a:extLst>
              <a:ext uri="{FF2B5EF4-FFF2-40B4-BE49-F238E27FC236}">
                <a16:creationId xmlns:a16="http://schemas.microsoft.com/office/drawing/2014/main" id="{7D9CFF7D-848A-D08D-5A2A-6E345C0191E0}"/>
              </a:ext>
            </a:extLst>
          </p:cNvPr>
          <p:cNvSpPr>
            <a:spLocks noChangeArrowheads="1"/>
          </p:cNvSpPr>
          <p:nvPr/>
        </p:nvSpPr>
        <p:spPr bwMode="auto">
          <a:xfrm>
            <a:off x="0" y="0"/>
            <a:ext cx="9144000" cy="0"/>
          </a:xfrm>
          <a:prstGeom prst="rect">
            <a:avLst/>
          </a:prstGeom>
          <a:solidFill>
            <a:srgbClr val="21212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rgbClr val="FFFFFF"/>
                </a:solidFill>
                <a:effectLst/>
                <a:latin typeface="Inter" panose="02000503000000020004" pitchFamily="2"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042168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Problem Statement</a:t>
            </a:r>
            <a:endParaRPr lang="en-IN" sz="1600"/>
          </a:p>
        </p:txBody>
      </p:sp>
      <p:cxnSp>
        <p:nvCxnSpPr>
          <p:cNvPr id="2" name="Straight Connector 1">
            <a:extLst>
              <a:ext uri="{FF2B5EF4-FFF2-40B4-BE49-F238E27FC236}">
                <a16:creationId xmlns:a16="http://schemas.microsoft.com/office/drawing/2014/main" id="{138979D7-DAF1-B9D0-4B15-5F44295BF71F}"/>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771E5D94-0B0E-9E10-390E-F025663AAA0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Rectangle 4">
            <a:extLst>
              <a:ext uri="{FF2B5EF4-FFF2-40B4-BE49-F238E27FC236}">
                <a16:creationId xmlns:a16="http://schemas.microsoft.com/office/drawing/2014/main" id="{85CA2016-7D9A-2671-9FA0-415CE2D52670}"/>
              </a:ext>
            </a:extLst>
          </p:cNvPr>
          <p:cNvSpPr>
            <a:spLocks noChangeArrowheads="1"/>
          </p:cNvSpPr>
          <p:nvPr/>
        </p:nvSpPr>
        <p:spPr bwMode="auto">
          <a:xfrm>
            <a:off x="138652" y="1004393"/>
            <a:ext cx="8717754" cy="4160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lang="en-US" sz="1600" dirty="0"/>
              <a:t>	Creation of Music Web Application using Django Framework</a:t>
            </a:r>
            <a:endParaRPr kumimoji="0" lang="en-US" altLang="en-US" sz="16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5456884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Project Overview</a:t>
            </a:r>
            <a:endParaRPr lang="en-IN" sz="1600" dirty="0"/>
          </a:p>
        </p:txBody>
      </p:sp>
      <p:cxnSp>
        <p:nvCxnSpPr>
          <p:cNvPr id="2" name="Straight Connector 1">
            <a:extLst>
              <a:ext uri="{FF2B5EF4-FFF2-40B4-BE49-F238E27FC236}">
                <a16:creationId xmlns:a16="http://schemas.microsoft.com/office/drawing/2014/main"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0139171D-3AD9-6A2C-2865-384C0BE5CD2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6" name="Rectangle 4">
            <a:extLst>
              <a:ext uri="{FF2B5EF4-FFF2-40B4-BE49-F238E27FC236}">
                <a16:creationId xmlns:a16="http://schemas.microsoft.com/office/drawing/2014/main" id="{C677B74C-22A1-90BD-E459-56287FA694DE}"/>
              </a:ext>
            </a:extLst>
          </p:cNvPr>
          <p:cNvSpPr>
            <a:spLocks noChangeArrowheads="1"/>
          </p:cNvSpPr>
          <p:nvPr/>
        </p:nvSpPr>
        <p:spPr bwMode="auto">
          <a:xfrm>
            <a:off x="138652" y="1041592"/>
            <a:ext cx="8717754" cy="22626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lang="en-US" sz="1600" b="0" i="0" dirty="0">
                <a:solidFill>
                  <a:schemeClr val="tx1"/>
                </a:solidFill>
                <a:effectLst/>
                <a:latin typeface="+mn-lt"/>
              </a:rPr>
              <a:t>	This project aims to develop a modern and user-friendly music streaming application using Django. The application will enable users to create personalized accounts, manage their music collections, and enjoy seamless streaming of their favorite tracks. Key features include user authentication, responsive design for various devices, secure file storage, and an intuitive music player interface. Leveraging Django's ORM and RESTful APIs, our goal is to deliver a reliable platform that enhances the music listening experience for all users.</a:t>
            </a:r>
            <a:endParaRPr kumimoji="0" lang="en-US" altLang="en-US" sz="1600" b="0" i="0" u="none" strike="noStrike" cap="none" normalizeH="0" baseline="0" dirty="0">
              <a:ln>
                <a:noFill/>
              </a:ln>
              <a:solidFill>
                <a:schemeClr val="tx1"/>
              </a:solidFill>
              <a:effectLst/>
              <a:latin typeface="+mn-lt"/>
            </a:endParaRPr>
          </a:p>
        </p:txBody>
      </p:sp>
    </p:spTree>
    <p:extLst>
      <p:ext uri="{BB962C8B-B14F-4D97-AF65-F5344CB8AC3E}">
        <p14:creationId xmlns:p14="http://schemas.microsoft.com/office/powerpoint/2010/main" val="12846337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Proposed Solution</a:t>
            </a:r>
            <a:endParaRPr lang="en-IN" sz="1600" dirty="0"/>
          </a:p>
        </p:txBody>
      </p:sp>
      <p:sp>
        <p:nvSpPr>
          <p:cNvPr id="11" name="TextBox 10">
            <a:extLst>
              <a:ext uri="{FF2B5EF4-FFF2-40B4-BE49-F238E27FC236}">
                <a16:creationId xmlns:a16="http://schemas.microsoft.com/office/drawing/2014/main" id="{B46B7C3C-D3E3-FF07-EEDD-95F0B593D118}"/>
              </a:ext>
            </a:extLst>
          </p:cNvPr>
          <p:cNvSpPr txBox="1"/>
          <p:nvPr/>
        </p:nvSpPr>
        <p:spPr>
          <a:xfrm>
            <a:off x="138533" y="1041592"/>
            <a:ext cx="8866934" cy="2632003"/>
          </a:xfrm>
          <a:prstGeom prst="rect">
            <a:avLst/>
          </a:prstGeom>
          <a:noFill/>
        </p:spPr>
        <p:txBody>
          <a:bodyPr wrap="square">
            <a:spAutoFit/>
          </a:bodyPr>
          <a:lstStyle/>
          <a:p>
            <a:pPr algn="l">
              <a:lnSpc>
                <a:spcPct val="150000"/>
              </a:lnSpc>
            </a:pPr>
            <a:r>
              <a:rPr lang="en-US" sz="1600" b="0" i="0" dirty="0">
                <a:solidFill>
                  <a:schemeClr val="tx1"/>
                </a:solidFill>
                <a:effectLst/>
                <a:latin typeface="+mn-lt"/>
              </a:rPr>
              <a:t>	Our solution involves building a music streaming application using Django, integrating essential features like user authentication, music upload and management, and a responsive music player. We will implement secure file storage for user uploads and ensure compatibility across different devices through responsive design. The use of Django's ORM will facilitate efficient database management, while RESTful APIs will enable seamless communication with the frontend. Our aim is to create a streamlined and enjoyable music streaming experience for users, emphasizing simplicity and functionality.</a:t>
            </a:r>
            <a:endParaRPr lang="en-US" sz="1600" b="0" i="0" dirty="0">
              <a:solidFill>
                <a:schemeClr val="tx1"/>
              </a:solidFill>
              <a:effectLst/>
              <a:latin typeface="+mn-lt"/>
              <a:cs typeface="Times New Roman" panose="02020603050405020304" pitchFamily="18" charset="0"/>
            </a:endParaRPr>
          </a:p>
        </p:txBody>
      </p:sp>
      <p:cxnSp>
        <p:nvCxnSpPr>
          <p:cNvPr id="2" name="Straight Connector 1">
            <a:extLst>
              <a:ext uri="{FF2B5EF4-FFF2-40B4-BE49-F238E27FC236}">
                <a16:creationId xmlns:a16="http://schemas.microsoft.com/office/drawing/2014/main"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D3393E03-7263-ADFB-23AD-8505198A845E}"/>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539135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Technology Used</a:t>
            </a:r>
            <a:endParaRPr lang="en-IN" sz="1600"/>
          </a:p>
        </p:txBody>
      </p:sp>
      <p:sp>
        <p:nvSpPr>
          <p:cNvPr id="2" name="Google Shape;62;g5fab984687_2_0">
            <a:extLst>
              <a:ext uri="{FF2B5EF4-FFF2-40B4-BE49-F238E27FC236}">
                <a16:creationId xmlns:a16="http://schemas.microsoft.com/office/drawing/2014/main" id="{07E1EAD1-F835-6956-77CD-17363121C17E}"/>
              </a:ext>
            </a:extLst>
          </p:cNvPr>
          <p:cNvSpPr txBox="1">
            <a:spLocks/>
          </p:cNvSpPr>
          <p:nvPr/>
        </p:nvSpPr>
        <p:spPr>
          <a:xfrm>
            <a:off x="128063" y="1059160"/>
            <a:ext cx="5314387" cy="379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p:txBody>
      </p:sp>
      <p:graphicFrame>
        <p:nvGraphicFramePr>
          <p:cNvPr id="5" name="Diagram 4">
            <a:extLst>
              <a:ext uri="{FF2B5EF4-FFF2-40B4-BE49-F238E27FC236}">
                <a16:creationId xmlns:a16="http://schemas.microsoft.com/office/drawing/2014/main" id="{6907D582-D8F7-CF69-ABAE-503F64E8F161}"/>
              </a:ext>
            </a:extLst>
          </p:cNvPr>
          <p:cNvGraphicFramePr/>
          <p:nvPr>
            <p:extLst>
              <p:ext uri="{D42A27DB-BD31-4B8C-83A1-F6EECF244321}">
                <p14:modId xmlns:p14="http://schemas.microsoft.com/office/powerpoint/2010/main" val="4022671124"/>
              </p:ext>
            </p:extLst>
          </p:nvPr>
        </p:nvGraphicFramePr>
        <p:xfrm>
          <a:off x="-84668" y="615950"/>
          <a:ext cx="8951601"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a:extLst>
              <a:ext uri="{FF2B5EF4-FFF2-40B4-BE49-F238E27FC236}">
                <a16:creationId xmlns:a16="http://schemas.microsoft.com/office/drawing/2014/main" id="{DF48260F-742B-E32A-02FE-B142578BC1A4}"/>
              </a:ext>
            </a:extLst>
          </p:cNvPr>
          <p:cNvPicPr>
            <a:picLocks noChangeAspect="1"/>
          </p:cNvPicPr>
          <p:nvPr/>
        </p:nvPicPr>
        <p:blipFill>
          <a:blip r:embed="rId8"/>
          <a:stretch>
            <a:fillRect/>
          </a:stretch>
        </p:blipFill>
        <p:spPr>
          <a:xfrm>
            <a:off x="1021171" y="1723257"/>
            <a:ext cx="2956469" cy="2573047"/>
          </a:xfrm>
          <a:prstGeom prst="rect">
            <a:avLst/>
          </a:prstGeom>
        </p:spPr>
      </p:pic>
      <p:pic>
        <p:nvPicPr>
          <p:cNvPr id="11" name="Picture 10">
            <a:extLst>
              <a:ext uri="{FF2B5EF4-FFF2-40B4-BE49-F238E27FC236}">
                <a16:creationId xmlns:a16="http://schemas.microsoft.com/office/drawing/2014/main" id="{B089073F-18B7-3DD8-48EB-55DA0C87BA84}"/>
              </a:ext>
            </a:extLst>
          </p:cNvPr>
          <p:cNvPicPr>
            <a:picLocks noChangeAspect="1"/>
          </p:cNvPicPr>
          <p:nvPr/>
        </p:nvPicPr>
        <p:blipFill>
          <a:blip r:embed="rId9"/>
          <a:stretch>
            <a:fillRect/>
          </a:stretch>
        </p:blipFill>
        <p:spPr>
          <a:xfrm>
            <a:off x="4564380" y="1712692"/>
            <a:ext cx="4165599" cy="2090952"/>
          </a:xfrm>
          <a:prstGeom prst="rect">
            <a:avLst/>
          </a:prstGeom>
        </p:spPr>
      </p:pic>
      <p:sp>
        <p:nvSpPr>
          <p:cNvPr id="12" name="TextBox 11">
            <a:extLst>
              <a:ext uri="{FF2B5EF4-FFF2-40B4-BE49-F238E27FC236}">
                <a16:creationId xmlns:a16="http://schemas.microsoft.com/office/drawing/2014/main" id="{652B04F6-FDE4-25BD-3C19-D5DC09B99F1A}"/>
              </a:ext>
            </a:extLst>
          </p:cNvPr>
          <p:cNvSpPr txBox="1"/>
          <p:nvPr/>
        </p:nvSpPr>
        <p:spPr>
          <a:xfrm>
            <a:off x="1000361" y="1361511"/>
            <a:ext cx="3318484" cy="307777"/>
          </a:xfrm>
          <a:prstGeom prst="rect">
            <a:avLst/>
          </a:prstGeom>
          <a:noFill/>
        </p:spPr>
        <p:txBody>
          <a:bodyPr wrap="square" rtlCol="0">
            <a:spAutoFit/>
          </a:bodyPr>
          <a:lstStyle/>
          <a:p>
            <a:pPr algn="ctr"/>
            <a:r>
              <a:rPr lang="en-US"/>
              <a:t>Front-end</a:t>
            </a:r>
          </a:p>
        </p:txBody>
      </p:sp>
      <p:sp>
        <p:nvSpPr>
          <p:cNvPr id="13" name="TextBox 12">
            <a:extLst>
              <a:ext uri="{FF2B5EF4-FFF2-40B4-BE49-F238E27FC236}">
                <a16:creationId xmlns:a16="http://schemas.microsoft.com/office/drawing/2014/main" id="{02E6A23E-BD78-D77E-AD81-17D853BDDC74}"/>
              </a:ext>
            </a:extLst>
          </p:cNvPr>
          <p:cNvSpPr txBox="1"/>
          <p:nvPr/>
        </p:nvSpPr>
        <p:spPr>
          <a:xfrm>
            <a:off x="4865736" y="1287522"/>
            <a:ext cx="3580969" cy="307777"/>
          </a:xfrm>
          <a:prstGeom prst="rect">
            <a:avLst/>
          </a:prstGeom>
          <a:noFill/>
        </p:spPr>
        <p:txBody>
          <a:bodyPr wrap="square" rtlCol="0">
            <a:spAutoFit/>
          </a:bodyPr>
          <a:lstStyle/>
          <a:p>
            <a:pPr algn="ctr"/>
            <a:r>
              <a:rPr lang="en-US"/>
              <a:t>Back-end</a:t>
            </a:r>
          </a:p>
        </p:txBody>
      </p:sp>
      <p:cxnSp>
        <p:nvCxnSpPr>
          <p:cNvPr id="6" name="Straight Connector 5">
            <a:extLst>
              <a:ext uri="{FF2B5EF4-FFF2-40B4-BE49-F238E27FC236}">
                <a16:creationId xmlns:a16="http://schemas.microsoft.com/office/drawing/2014/main" id="{802A8F1A-67E8-0BA1-6B45-F0633689698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Google Shape;61;g5fab984687_2_0">
            <a:extLst>
              <a:ext uri="{FF2B5EF4-FFF2-40B4-BE49-F238E27FC236}">
                <a16:creationId xmlns:a16="http://schemas.microsoft.com/office/drawing/2014/main" id="{3447FF72-B82E-F4FB-B8A0-D3532FD4F749}"/>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832456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3" name="TextBox 2">
            <a:extLst>
              <a:ext uri="{FF2B5EF4-FFF2-40B4-BE49-F238E27FC236}">
                <a16:creationId xmlns:a16="http://schemas.microsoft.com/office/drawing/2014/main" id="{BCE1B25B-4455-9AD5-FCB8-16A53CB5F136}"/>
              </a:ext>
            </a:extLst>
          </p:cNvPr>
          <p:cNvSpPr txBox="1"/>
          <p:nvPr/>
        </p:nvSpPr>
        <p:spPr>
          <a:xfrm>
            <a:off x="138533" y="1102220"/>
            <a:ext cx="8866934" cy="2262671"/>
          </a:xfrm>
          <a:prstGeom prst="rect">
            <a:avLst/>
          </a:prstGeom>
          <a:noFill/>
        </p:spPr>
        <p:txBody>
          <a:bodyPr wrap="square">
            <a:spAutoFit/>
          </a:bodyPr>
          <a:lstStyle/>
          <a:p>
            <a:pPr algn="l">
              <a:lnSpc>
                <a:spcPct val="150000"/>
              </a:lnSpc>
            </a:pPr>
            <a:r>
              <a:rPr lang="en-US" sz="1600" b="0" i="0" dirty="0">
                <a:solidFill>
                  <a:schemeClr val="tx1"/>
                </a:solidFill>
                <a:effectLst/>
                <a:latin typeface="+mn-lt"/>
              </a:rPr>
              <a:t>	The project will involve designing a Django data model to represent users, music tracks, and playlists. Utilizing Django's ORM, we'll ensure efficient data storage and retrieval. User authentication will be implemented using Django's built-in authentication system. For the frontend, responsive templates will be created using HTML, CSS</a:t>
            </a:r>
            <a:r>
              <a:rPr lang="en-US" sz="1600" dirty="0">
                <a:solidFill>
                  <a:schemeClr val="tx1"/>
                </a:solidFill>
                <a:latin typeface="+mn-lt"/>
              </a:rPr>
              <a:t> and </a:t>
            </a:r>
            <a:r>
              <a:rPr lang="en-US" sz="1600" b="0" i="0" dirty="0">
                <a:solidFill>
                  <a:schemeClr val="tx1"/>
                </a:solidFill>
                <a:effectLst/>
                <a:latin typeface="+mn-lt"/>
              </a:rPr>
              <a:t>JavaScript for seamless user interaction. The music streaming functionality will be achieved using Django's file handling capabilities and a custom music player interface.</a:t>
            </a:r>
            <a:endParaRPr lang="en-US" sz="1600" b="0" i="0" dirty="0">
              <a:solidFill>
                <a:schemeClr val="tx1"/>
              </a:solidFill>
              <a:effectLst/>
              <a:latin typeface="+mn-lt"/>
              <a:cs typeface="Times New Roman" panose="02020603050405020304" pitchFamily="18" charset="0"/>
            </a:endParaRPr>
          </a:p>
        </p:txBody>
      </p:sp>
    </p:spTree>
    <p:extLst>
      <p:ext uri="{BB962C8B-B14F-4D97-AF65-F5344CB8AC3E}">
        <p14:creationId xmlns:p14="http://schemas.microsoft.com/office/powerpoint/2010/main" val="28637250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B7586-5B6F-C8C7-E175-4BE77E8499ED}"/>
              </a:ext>
            </a:extLst>
          </p:cNvPr>
          <p:cNvSpPr>
            <a:spLocks noGrp="1"/>
          </p:cNvSpPr>
          <p:nvPr>
            <p:ph type="title"/>
          </p:nvPr>
        </p:nvSpPr>
        <p:spPr>
          <a:xfrm>
            <a:off x="155850" y="577423"/>
            <a:ext cx="8832300" cy="451933"/>
          </a:xfrm>
        </p:spPr>
        <p:txBody>
          <a:bodyPr/>
          <a:lstStyle/>
          <a:p>
            <a:pPr algn="ctr"/>
            <a:r>
              <a:rPr lang="en-US" sz="1600" b="1" dirty="0">
                <a:solidFill>
                  <a:srgbClr val="213163"/>
                </a:solidFill>
              </a:rPr>
              <a:t>Homepage</a:t>
            </a:r>
          </a:p>
        </p:txBody>
      </p:sp>
      <p:pic>
        <p:nvPicPr>
          <p:cNvPr id="5" name="Picture 4">
            <a:extLst>
              <a:ext uri="{FF2B5EF4-FFF2-40B4-BE49-F238E27FC236}">
                <a16:creationId xmlns:a16="http://schemas.microsoft.com/office/drawing/2014/main" id="{F3F49C70-0B3A-7FA4-2A66-E7EBE042BFD6}"/>
              </a:ext>
            </a:extLst>
          </p:cNvPr>
          <p:cNvPicPr>
            <a:picLocks noChangeAspect="1"/>
          </p:cNvPicPr>
          <p:nvPr/>
        </p:nvPicPr>
        <p:blipFill>
          <a:blip r:embed="rId2"/>
          <a:stretch>
            <a:fillRect/>
          </a:stretch>
        </p:blipFill>
        <p:spPr>
          <a:xfrm>
            <a:off x="1850231" y="956720"/>
            <a:ext cx="2111342" cy="4030042"/>
          </a:xfrm>
          <a:prstGeom prst="rect">
            <a:avLst/>
          </a:prstGeom>
        </p:spPr>
      </p:pic>
      <p:pic>
        <p:nvPicPr>
          <p:cNvPr id="7" name="Picture 6">
            <a:extLst>
              <a:ext uri="{FF2B5EF4-FFF2-40B4-BE49-F238E27FC236}">
                <a16:creationId xmlns:a16="http://schemas.microsoft.com/office/drawing/2014/main" id="{A3B75AD8-0366-7F53-6548-3EC66C502BB7}"/>
              </a:ext>
            </a:extLst>
          </p:cNvPr>
          <p:cNvPicPr>
            <a:picLocks noChangeAspect="1"/>
          </p:cNvPicPr>
          <p:nvPr/>
        </p:nvPicPr>
        <p:blipFill>
          <a:blip r:embed="rId3"/>
          <a:stretch>
            <a:fillRect/>
          </a:stretch>
        </p:blipFill>
        <p:spPr>
          <a:xfrm>
            <a:off x="5203478" y="956719"/>
            <a:ext cx="2230770" cy="4030042"/>
          </a:xfrm>
          <a:prstGeom prst="rect">
            <a:avLst/>
          </a:prstGeom>
        </p:spPr>
      </p:pic>
    </p:spTree>
    <p:extLst>
      <p:ext uri="{BB962C8B-B14F-4D97-AF65-F5344CB8AC3E}">
        <p14:creationId xmlns:p14="http://schemas.microsoft.com/office/powerpoint/2010/main" val="690875432"/>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706AB80-2608-47D7-8AC8-FA6BC8A9B27C}">
  <ds:schemaRefs>
    <ds:schemaRef ds:uri="http://schemas.microsoft.com/sharepoint/v3/contenttype/forms"/>
  </ds:schemaRefs>
</ds:datastoreItem>
</file>

<file path=customXml/itemProps2.xml><?xml version="1.0" encoding="utf-8"?>
<ds:datastoreItem xmlns:ds="http://schemas.openxmlformats.org/officeDocument/2006/customXml" ds:itemID="{A6559A34-456E-49A1-8157-9E3D18BFAD36}">
  <ds:schemaRefs>
    <ds:schemaRef ds:uri="9162bd5b-4ed9-4da3-b376-05204580ba3f"/>
    <ds:schemaRef ds:uri="c0fa2617-96bd-425d-8578-e93563fe37c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193</TotalTime>
  <Words>595</Words>
  <Application>Microsoft Office PowerPoint</Application>
  <PresentationFormat>On-screen Show (16:9)</PresentationFormat>
  <Paragraphs>45</Paragraphs>
  <Slides>16</Slides>
  <Notes>10</Notes>
  <HiddenSlides>0</HiddenSlides>
  <MMClips>0</MMClips>
  <ScaleCrop>false</ScaleCrop>
  <HeadingPairs>
    <vt:vector size="8" baseType="variant">
      <vt:variant>
        <vt:lpstr>Fonts Used</vt:lpstr>
      </vt:variant>
      <vt:variant>
        <vt:i4>6</vt:i4>
      </vt:variant>
      <vt:variant>
        <vt:lpstr>Theme</vt:lpstr>
      </vt:variant>
      <vt:variant>
        <vt:i4>1</vt:i4>
      </vt:variant>
      <vt:variant>
        <vt:lpstr>Slide Titles</vt:lpstr>
      </vt:variant>
      <vt:variant>
        <vt:i4>16</vt:i4>
      </vt:variant>
      <vt:variant>
        <vt:lpstr>Custom Shows</vt:lpstr>
      </vt:variant>
      <vt:variant>
        <vt:i4>1</vt:i4>
      </vt:variant>
    </vt:vector>
  </HeadingPairs>
  <TitlesOfParts>
    <vt:vector size="24" baseType="lpstr">
      <vt:lpstr>Arial</vt:lpstr>
      <vt:lpstr>Arial MT</vt:lpstr>
      <vt:lpstr>Calibri</vt:lpstr>
      <vt:lpstr>Inter</vt:lpstr>
      <vt:lpstr>Söhne</vt:lpstr>
      <vt:lpstr>Times New Roman</vt:lpstr>
      <vt:lpstr>Simple Light</vt:lpstr>
      <vt:lpstr>PowerPoint Presentation</vt:lpstr>
      <vt:lpstr>PowerPoint Presentation</vt:lpstr>
      <vt:lpstr>Abstract:  </vt:lpstr>
      <vt:lpstr>Problem Statement</vt:lpstr>
      <vt:lpstr>Project Overview</vt:lpstr>
      <vt:lpstr>Proposed Solution</vt:lpstr>
      <vt:lpstr>Technology Used</vt:lpstr>
      <vt:lpstr>Modelling &amp; Results</vt:lpstr>
      <vt:lpstr>Homepage</vt:lpstr>
      <vt:lpstr>Audio Player Page</vt:lpstr>
      <vt:lpstr>Audio Player Page</vt:lpstr>
      <vt:lpstr>Watch Later Page</vt:lpstr>
      <vt:lpstr>Backend Admin Page</vt:lpstr>
      <vt:lpstr>Future Enhancements: </vt:lpstr>
      <vt:lpstr>Conclusion:</vt:lpstr>
      <vt:lpstr>Thank You!</vt:lpstr>
      <vt:lpstr>Custom Show 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Shaun Alex</cp:lastModifiedBy>
  <cp:revision>10</cp:revision>
  <dcterms:modified xsi:type="dcterms:W3CDTF">2024-04-07T13:19:43Z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